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7" r:id="rId3"/>
    <p:sldId id="283" r:id="rId4"/>
    <p:sldId id="280" r:id="rId5"/>
    <p:sldId id="281" r:id="rId6"/>
    <p:sldId id="282" r:id="rId7"/>
    <p:sldId id="26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5436DFF-BC20-439B-B833-04957137EC03}" type="datetimeFigureOut">
              <a:rPr lang="cs-CZ" smtClean="0"/>
              <a:pPr/>
              <a:t>22. 2. 2015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175F70-16FB-4DC4-9A48-CA737578F7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>
    <p:pu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sz="2400" dirty="0" smtClean="0"/>
          </a:p>
          <a:p>
            <a:r>
              <a:rPr lang="cs-CZ" sz="2400" dirty="0" smtClean="0"/>
              <a:t>Labrador, labrador retriever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6000" b="1" dirty="0" smtClean="0"/>
              <a:t>Labradorský retrívr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75" y="381000"/>
            <a:ext cx="1433819" cy="17587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553376"/>
            <a:ext cx="1872584" cy="14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5091"/>
      </p:ext>
    </p:extLst>
  </p:cSld>
  <p:clrMapOvr>
    <a:masterClrMapping/>
  </p:clrMapOvr>
  <p:transition spd="slow" advClick="0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dirty="0" smtClean="0"/>
              <a:t>Historie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3571" y="914399"/>
            <a:ext cx="3251200" cy="5257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</a:pPr>
            <a:endParaRPr lang="cs-CZ" dirty="0" smtClean="0"/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Předek – novofundlandský pes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Newfoundland – 2 tipy 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120000"/>
              <a:tabLst>
                <a:tab pos="266700" algn="l"/>
              </a:tabLst>
            </a:pPr>
            <a:r>
              <a:rPr lang="cs-CZ" sz="1300" dirty="0" smtClean="0"/>
              <a:t>	-  velcí, silní, dlouhá srst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120000"/>
              <a:tabLst>
                <a:tab pos="266700" algn="l"/>
              </a:tabLst>
            </a:pPr>
            <a:r>
              <a:rPr lang="cs-CZ" sz="1300" dirty="0" smtClean="0"/>
              <a:t>	-  krátká srst, donášení ryb</a:t>
            </a:r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dirty="0" smtClean="0"/>
              <a:t> </a:t>
            </a:r>
            <a:r>
              <a:rPr lang="cs-CZ" sz="1400" dirty="0" smtClean="0"/>
              <a:t>Příchod do Anglie r. 1800</a:t>
            </a:r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Rok 1895 – zákon o karanténě =&gt; 	nemožný dovoz psů</a:t>
            </a:r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Výsledek – šlechtění</a:t>
            </a:r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Druhá polovina 19. století – 	čistokrevný chov</a:t>
            </a:r>
            <a:endParaRPr lang="cs-CZ" sz="1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</a:pPr>
            <a:endParaRPr lang="cs-CZ" sz="1400" dirty="0" smtClean="0"/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</a:pPr>
            <a:endParaRPr lang="cs-CZ" sz="1400" dirty="0" smtClean="0"/>
          </a:p>
          <a:p>
            <a:pPr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10242" name="Picture 2" descr="http://upload.wikimedia.org/wikipedia/commons/6/6f/Buccleuch_Avon_(1885)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812" b="108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 advClick="0" advTm="2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7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7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4000" dirty="0" smtClean="0"/>
              <a:t>Labradorský retrívr 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18782" y="990600"/>
            <a:ext cx="3440418" cy="5257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1700" b="1" dirty="0" smtClean="0">
                <a:solidFill>
                  <a:schemeClr val="tx2"/>
                </a:solidFill>
              </a:rPr>
              <a:t>Základní </a:t>
            </a:r>
            <a:r>
              <a:rPr lang="cs-CZ" sz="1700" b="1" dirty="0">
                <a:solidFill>
                  <a:schemeClr val="tx2"/>
                </a:solidFill>
              </a:rPr>
              <a:t>informace</a:t>
            </a:r>
          </a:p>
          <a:p>
            <a:r>
              <a:rPr lang="cs-CZ" sz="1500" dirty="0" smtClean="0"/>
              <a:t>Země původu         Spojené </a:t>
            </a:r>
            <a:r>
              <a:rPr lang="cs-CZ" sz="1500" dirty="0"/>
              <a:t>království</a:t>
            </a:r>
          </a:p>
          <a:p>
            <a:pPr algn="ctr"/>
            <a:r>
              <a:rPr lang="cs-CZ" sz="1700" b="1" dirty="0">
                <a:solidFill>
                  <a:schemeClr val="tx2"/>
                </a:solidFill>
              </a:rPr>
              <a:t>Tělesná charakteristika</a:t>
            </a:r>
          </a:p>
          <a:p>
            <a:r>
              <a:rPr lang="cs-CZ" sz="1500" dirty="0" smtClean="0"/>
              <a:t>Hmotnost</a:t>
            </a:r>
            <a:r>
              <a:rPr lang="cs-CZ" sz="1500" dirty="0"/>
              <a:t>	</a:t>
            </a:r>
            <a:r>
              <a:rPr lang="cs-CZ" sz="1500" dirty="0" smtClean="0"/>
              <a:t>             cca </a:t>
            </a:r>
            <a:r>
              <a:rPr lang="cs-CZ" sz="1500" dirty="0"/>
              <a:t>32–40 kg</a:t>
            </a:r>
          </a:p>
          <a:p>
            <a:r>
              <a:rPr lang="cs-CZ" sz="1500" dirty="0" smtClean="0"/>
              <a:t>Výška	            psi: 56–57 cm</a:t>
            </a:r>
          </a:p>
          <a:p>
            <a:r>
              <a:rPr lang="cs-CZ" sz="1500" dirty="0" smtClean="0"/>
              <a:t>                                  feny: 54–56 cm</a:t>
            </a:r>
          </a:p>
          <a:p>
            <a:r>
              <a:rPr lang="cs-CZ" sz="1500" dirty="0" smtClean="0"/>
              <a:t>Barva	             černá</a:t>
            </a:r>
          </a:p>
          <a:p>
            <a:r>
              <a:rPr lang="cs-CZ" sz="1500" dirty="0" smtClean="0"/>
              <a:t>                                  žlutá (světle   	  	             smetanová až liščí 	             červeň)</a:t>
            </a:r>
          </a:p>
          <a:p>
            <a:r>
              <a:rPr lang="cs-CZ" sz="1500" dirty="0" smtClean="0"/>
              <a:t>	             játrová/čokoládová</a:t>
            </a:r>
            <a:endParaRPr lang="cs-CZ" sz="1500" dirty="0"/>
          </a:p>
          <a:p>
            <a:pPr algn="ctr"/>
            <a:r>
              <a:rPr lang="cs-CZ" sz="1700" b="1" dirty="0">
                <a:solidFill>
                  <a:schemeClr val="tx2"/>
                </a:solidFill>
              </a:rPr>
              <a:t>Klasifikace a standard</a:t>
            </a:r>
          </a:p>
          <a:p>
            <a:r>
              <a:rPr lang="cs-CZ" sz="1500" dirty="0" smtClean="0"/>
              <a:t>Skupina                   Slídiči</a:t>
            </a:r>
            <a:r>
              <a:rPr lang="cs-CZ" sz="1500" dirty="0"/>
              <a:t>, přinašeči a psi </a:t>
            </a:r>
            <a:r>
              <a:rPr lang="cs-CZ" sz="1500" dirty="0" smtClean="0"/>
              <a:t>	             vodní</a:t>
            </a:r>
            <a:endParaRPr lang="cs-CZ" sz="1500" dirty="0"/>
          </a:p>
          <a:p>
            <a:r>
              <a:rPr lang="cs-CZ" sz="1500" dirty="0" smtClean="0"/>
              <a:t>Sekce                        Retrívři </a:t>
            </a:r>
            <a:r>
              <a:rPr lang="cs-CZ" sz="1500" dirty="0"/>
              <a:t>(s pracovní </a:t>
            </a:r>
            <a:r>
              <a:rPr lang="cs-CZ" sz="1500" dirty="0" smtClean="0"/>
              <a:t>	             zkouškou)</a:t>
            </a:r>
            <a:endParaRPr lang="cs-CZ" sz="1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2" y="745826"/>
            <a:ext cx="2352675" cy="1943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41" y="2814286"/>
            <a:ext cx="2619375" cy="17430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96" y="281428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07015"/>
      </p:ext>
    </p:extLst>
  </p:cSld>
  <p:clrMapOvr>
    <a:masterClrMapping/>
  </p:clrMapOvr>
  <p:transition spd="slow" advClick="0" advTm="3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7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7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2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200"/>
                            </p:stCondLst>
                            <p:childTnLst>
                              <p:par>
                                <p:cTn id="8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4000" dirty="0" smtClean="0"/>
              <a:t>Povaha a schopnosti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120000"/>
            </a:pPr>
            <a:r>
              <a:rPr lang="cs-CZ" dirty="0" smtClean="0"/>
              <a:t> </a:t>
            </a:r>
          </a:p>
          <a:p>
            <a:pPr algn="ctr">
              <a:buClr>
                <a:schemeClr val="tx2"/>
              </a:buClr>
              <a:buSzPct val="120000"/>
            </a:pPr>
            <a:r>
              <a:rPr lang="cs-CZ" b="1" dirty="0" smtClean="0">
                <a:solidFill>
                  <a:schemeClr val="tx2"/>
                </a:solidFill>
              </a:rPr>
              <a:t>Povaha</a:t>
            </a:r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Milá, přátelská povaha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Bystrost, oddanost svému pánovi</a:t>
            </a:r>
            <a:endParaRPr lang="cs-CZ" sz="1400" dirty="0" smtClean="0">
              <a:solidFill>
                <a:srgbClr val="FF0000"/>
              </a:solidFill>
            </a:endParaRPr>
          </a:p>
          <a:p>
            <a:pPr defTabSz="266700"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Dobrá cvičitelnost, plnění povelů s             	velkou radostí</a:t>
            </a:r>
            <a:endParaRPr lang="cs-CZ" sz="1400" dirty="0" smtClean="0">
              <a:solidFill>
                <a:srgbClr val="FF0000"/>
              </a:solidFill>
            </a:endParaRPr>
          </a:p>
          <a:p>
            <a:pPr algn="ctr" defTabSz="266700">
              <a:lnSpc>
                <a:spcPct val="150000"/>
              </a:lnSpc>
              <a:buClr>
                <a:schemeClr val="tx2"/>
              </a:buClr>
              <a:buSzPct val="120000"/>
              <a:tabLst>
                <a:tab pos="266700" algn="l"/>
              </a:tabLst>
            </a:pPr>
            <a:r>
              <a:rPr lang="cs-CZ" b="1" dirty="0" smtClean="0">
                <a:solidFill>
                  <a:schemeClr val="tx2"/>
                </a:solidFill>
              </a:rPr>
              <a:t>Schopnosti </a:t>
            </a:r>
          </a:p>
          <a:p>
            <a:pPr defTabSz="266700"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>
                <a:solidFill>
                  <a:schemeClr val="bg1"/>
                </a:solidFill>
              </a:rPr>
              <a:t> Výborný čich, skvělé plavecké                                	schopnosti, vynikající aportér</a:t>
            </a:r>
          </a:p>
          <a:p>
            <a:pPr defTabSz="1076325"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>
                <a:solidFill>
                  <a:schemeClr val="bg1"/>
                </a:solidFill>
              </a:rPr>
              <a:t> Současnost – pes společenský či 	slepecký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</a:pPr>
            <a:endParaRPr lang="cs-CZ" dirty="0"/>
          </a:p>
        </p:txBody>
      </p:sp>
      <p:pic>
        <p:nvPicPr>
          <p:cNvPr id="5" name="Picture 6" descr="http://pixabay.com/static/uploads/photo/2014/08/26/22/37/running-428686_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027" b="902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 advClick="0" advTm="2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6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6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6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6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4000" dirty="0" smtClean="0"/>
              <a:t>Srst a péče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  <a:buSzPct val="120000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Srst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Krátká, hustá, přilehlá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Podsada – </a:t>
            </a:r>
            <a:r>
              <a:rPr lang="cs-CZ" sz="1300" dirty="0" smtClean="0"/>
              <a:t>jemná, hustá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Vrchní </a:t>
            </a:r>
            <a:r>
              <a:rPr lang="cs-CZ" sz="1400" dirty="0" smtClean="0">
                <a:solidFill>
                  <a:schemeClr val="bg1"/>
                </a:solidFill>
              </a:rPr>
              <a:t>vrstva</a:t>
            </a:r>
            <a:r>
              <a:rPr lang="cs-CZ" sz="1400" dirty="0" smtClean="0"/>
              <a:t> – </a:t>
            </a:r>
            <a:r>
              <a:rPr lang="cs-CZ" sz="1300" dirty="0" smtClean="0"/>
              <a:t>tvrdá, voděvzdorná – 	mastný film</a:t>
            </a:r>
            <a:endParaRPr lang="cs-CZ" sz="1400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</a:pPr>
            <a:r>
              <a:rPr lang="cs-CZ" b="1" dirty="0" smtClean="0">
                <a:solidFill>
                  <a:schemeClr val="tx2"/>
                </a:solidFill>
              </a:rPr>
              <a:t>Péče</a:t>
            </a:r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Není náročná – jedenkrát týdně 	vyčesávat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/>
              <a:t> Přizpůsobivý pes – potřebuje hodně 	pohybu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>
                <a:solidFill>
                  <a:srgbClr val="C00000"/>
                </a:solidFill>
              </a:rPr>
              <a:t> </a:t>
            </a:r>
            <a:r>
              <a:rPr lang="cs-CZ" sz="1400" dirty="0" smtClean="0">
                <a:solidFill>
                  <a:schemeClr val="bg1"/>
                </a:solidFill>
              </a:rPr>
              <a:t>Časté chození ven – miluje volnost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384"/>
              </a:spcBef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66700" algn="l"/>
              </a:tabLst>
            </a:pPr>
            <a:r>
              <a:rPr lang="cs-CZ" sz="1400" dirty="0" smtClean="0">
                <a:solidFill>
                  <a:srgbClr val="C00000"/>
                </a:solidFill>
              </a:rPr>
              <a:t> </a:t>
            </a:r>
            <a:r>
              <a:rPr lang="cs-CZ" sz="1400" dirty="0" smtClean="0">
                <a:solidFill>
                  <a:schemeClr val="bg1"/>
                </a:solidFill>
              </a:rPr>
              <a:t>Veselý, chápavý pes, rád si hraje</a:t>
            </a:r>
            <a:endParaRPr lang="cs-CZ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pixabay.com/static/uploads/photo/2013/02/18/18/34/labrador-retriever-82956_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027" b="902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 advClick="0" advTm="2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8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8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8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8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8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Nejčastější nemoci, vhodné sporty, oblíbenost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  <a:buSzPct val="120000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Nemoci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173038" algn="l"/>
              </a:tabLst>
            </a:pPr>
            <a:r>
              <a:rPr lang="cs-CZ" sz="1400" dirty="0" smtClean="0"/>
              <a:t> Mohutná stavba těla =&gt; nemoci 	kloubů (dysplazie kyčelního kloubu)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173038" algn="l"/>
              </a:tabLst>
            </a:pPr>
            <a:r>
              <a:rPr lang="cs-CZ" sz="1400" dirty="0" smtClean="0"/>
              <a:t> Silný sklon k nadváze</a:t>
            </a:r>
          </a:p>
          <a:p>
            <a:pPr algn="ctr">
              <a:lnSpc>
                <a:spcPct val="150000"/>
              </a:lnSpc>
              <a:buClr>
                <a:schemeClr val="tx2"/>
              </a:buClr>
              <a:buSzPct val="120000"/>
            </a:pPr>
            <a:r>
              <a:rPr lang="cs-CZ" b="1" dirty="0" smtClean="0">
                <a:solidFill>
                  <a:schemeClr val="tx2"/>
                </a:solidFill>
              </a:rPr>
              <a:t>Sporty</a:t>
            </a:r>
            <a:r>
              <a:rPr lang="cs-CZ" sz="1400" dirty="0" smtClean="0"/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173038" algn="l"/>
                <a:tab pos="266700" algn="l"/>
              </a:tabLst>
            </a:pPr>
            <a:r>
              <a:rPr lang="cs-CZ" sz="1400" dirty="0" smtClean="0"/>
              <a:t> Výborné schopnosti aportovat a učit se 	novým věcem – vhodné 	agility a aportování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173038" algn="l"/>
                <a:tab pos="266700" algn="l"/>
              </a:tabLst>
            </a:pPr>
            <a:r>
              <a:rPr lang="cs-CZ" sz="1400" dirty="0" smtClean="0"/>
              <a:t> Další např. plavání, výstavy…</a:t>
            </a:r>
          </a:p>
          <a:p>
            <a:pPr algn="ctr">
              <a:lnSpc>
                <a:spcPct val="150000"/>
              </a:lnSpc>
              <a:buClr>
                <a:schemeClr val="tx2"/>
              </a:buClr>
              <a:buSzPct val="120000"/>
            </a:pPr>
            <a:r>
              <a:rPr lang="cs-CZ" b="1" dirty="0" smtClean="0">
                <a:solidFill>
                  <a:schemeClr val="tx2"/>
                </a:solidFill>
              </a:rPr>
              <a:t>Oblíbenost</a:t>
            </a:r>
            <a:r>
              <a:rPr lang="cs-CZ" sz="1400" dirty="0" smtClean="0"/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173038" algn="l"/>
              </a:tabLst>
            </a:pPr>
            <a:r>
              <a:rPr lang="cs-CZ" sz="1400" dirty="0" smtClean="0"/>
              <a:t> Rok 2008 – nejoblíbenějším a 	nejpočetněji chovaným psem v 	Izraeli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</a:pPr>
            <a:endParaRPr lang="cs-CZ" dirty="0"/>
          </a:p>
        </p:txBody>
      </p:sp>
      <p:pic>
        <p:nvPicPr>
          <p:cNvPr id="25602" name="Picture 2" descr="http://pixabay.com/static/uploads/photo/2014/09/03/19/10/dog-434834_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930" b="89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 advClick="0" advTm="2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4000" dirty="0" smtClean="0"/>
              <a:t>Můj labrador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SzPct val="120000"/>
              <a:buFont typeface="Wingdings" pitchFamily="2" charset="2"/>
              <a:buChar char="v"/>
            </a:pPr>
            <a:endParaRPr lang="cs-CZ" dirty="0" smtClean="0"/>
          </a:p>
          <a:p>
            <a:pPr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73050" algn="l"/>
              </a:tabLst>
            </a:pPr>
            <a:r>
              <a:rPr lang="cs-CZ" sz="1400" dirty="0" smtClean="0"/>
              <a:t> Jmenuje se </a:t>
            </a:r>
            <a:r>
              <a:rPr lang="cs-CZ" sz="1400" dirty="0" err="1" smtClean="0"/>
              <a:t>Aki</a:t>
            </a:r>
            <a:endParaRPr lang="cs-CZ" sz="1400" dirty="0" smtClean="0"/>
          </a:p>
          <a:p>
            <a:pPr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73050" algn="l"/>
              </a:tabLst>
            </a:pPr>
            <a:r>
              <a:rPr lang="cs-CZ" sz="1400" dirty="0" smtClean="0"/>
              <a:t> Je to fenka</a:t>
            </a:r>
          </a:p>
          <a:p>
            <a:pPr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73050" algn="l"/>
              </a:tabLst>
            </a:pPr>
            <a:r>
              <a:rPr lang="cs-CZ" sz="1400" dirty="0" smtClean="0"/>
              <a:t> Mám ji 7 let</a:t>
            </a:r>
          </a:p>
          <a:p>
            <a:pPr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73050" algn="l"/>
              </a:tabLst>
            </a:pPr>
            <a:r>
              <a:rPr lang="cs-CZ" sz="1400" dirty="0" smtClean="0"/>
              <a:t> Je hodná, ale také tvrdohlavá, 	urážlivá a náladová</a:t>
            </a:r>
          </a:p>
          <a:p>
            <a:pPr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73050" algn="l"/>
              </a:tabLst>
            </a:pPr>
            <a:r>
              <a:rPr lang="cs-CZ" sz="1400" dirty="0">
                <a:solidFill>
                  <a:srgbClr val="C00000"/>
                </a:solidFill>
              </a:rPr>
              <a:t> </a:t>
            </a:r>
            <a:r>
              <a:rPr lang="cs-CZ" sz="1400" dirty="0" smtClean="0">
                <a:solidFill>
                  <a:schemeClr val="bg1"/>
                </a:solidFill>
              </a:rPr>
              <a:t>Ráda chodí na procházky, aportuje 	míček</a:t>
            </a:r>
          </a:p>
          <a:p>
            <a:pPr>
              <a:lnSpc>
                <a:spcPct val="200000"/>
              </a:lnSpc>
              <a:buClr>
                <a:schemeClr val="tx2"/>
              </a:buClr>
              <a:buSzPct val="120000"/>
              <a:buFont typeface="Wingdings" pitchFamily="2" charset="2"/>
              <a:buChar char="v"/>
              <a:tabLst>
                <a:tab pos="273050" algn="l"/>
              </a:tabLst>
            </a:pP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smtClean="0">
                <a:solidFill>
                  <a:schemeClr val="bg1"/>
                </a:solidFill>
              </a:rPr>
              <a:t>Má ráda pamlsky a ráda spí</a:t>
            </a:r>
            <a:endParaRPr lang="cs-CZ" sz="1400" dirty="0" smtClean="0">
              <a:solidFill>
                <a:srgbClr val="C00000"/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/>
      </p:pic>
      <p:sp>
        <p:nvSpPr>
          <p:cNvPr id="3" name="TextovéPole 2"/>
          <p:cNvSpPr txBox="1"/>
          <p:nvPr/>
        </p:nvSpPr>
        <p:spPr>
          <a:xfrm>
            <a:off x="10223501" y="6400800"/>
            <a:ext cx="2646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Martina Nováková 8.B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45491"/>
      </p:ext>
    </p:extLst>
  </p:cSld>
  <p:clrMapOvr>
    <a:masterClrMapping/>
  </p:clrMapOvr>
  <p:transition spd="slow" advClick="0"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971</TotalTime>
  <Words>115</Words>
  <Application>Microsoft Office PowerPoint</Application>
  <PresentationFormat>Širokoúhlá obrazovka</PresentationFormat>
  <Paragraphs>66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Georgia</vt:lpstr>
      <vt:lpstr>Wingdings</vt:lpstr>
      <vt:lpstr>Wingdings 2</vt:lpstr>
      <vt:lpstr>Administrativní</vt:lpstr>
      <vt:lpstr>      Labradorský retrívr </vt:lpstr>
      <vt:lpstr>Historie</vt:lpstr>
      <vt:lpstr>Labradorský retrívr </vt:lpstr>
      <vt:lpstr>Povaha a schopnosti</vt:lpstr>
      <vt:lpstr>Srst a péče</vt:lpstr>
      <vt:lpstr>Nejčastější nemoci, vhodné sporty, oblíbenost</vt:lpstr>
      <vt:lpstr>Můj labrador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Vašek</dc:creator>
  <cp:lastModifiedBy>Vašek</cp:lastModifiedBy>
  <cp:revision>99</cp:revision>
  <dcterms:created xsi:type="dcterms:W3CDTF">2015-02-18T16:19:25Z</dcterms:created>
  <dcterms:modified xsi:type="dcterms:W3CDTF">2015-02-22T15:44:52Z</dcterms:modified>
</cp:coreProperties>
</file>