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1" autoAdjust="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FEF3EC2-D22E-414A-859F-72BC6D89C1A1}" type="datetimeFigureOut">
              <a:rPr lang="cs-CZ" smtClean="0"/>
              <a:pPr/>
              <a:t>25.2.2015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AAA342-BB9A-4546-B21D-BF044718D599}"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FEF3EC2-D22E-414A-859F-72BC6D89C1A1}" type="datetimeFigureOut">
              <a:rPr lang="cs-CZ" smtClean="0"/>
              <a:pPr/>
              <a:t>25.2.2015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FAAA342-BB9A-4546-B21D-BF044718D599}"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FEF3EC2-D22E-414A-859F-72BC6D89C1A1}" type="datetimeFigureOut">
              <a:rPr lang="cs-CZ" smtClean="0"/>
              <a:pPr/>
              <a:t>25.2.2015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AAA342-BB9A-4546-B21D-BF044718D599}"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FEF3EC2-D22E-414A-859F-72BC6D89C1A1}" type="datetimeFigureOut">
              <a:rPr lang="cs-CZ" smtClean="0"/>
              <a:pPr/>
              <a:t>25.2.2015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AAA342-BB9A-4546-B21D-BF044718D599}" type="slidenum">
              <a:rPr lang="cs-CZ" smtClean="0"/>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FEF3EC2-D22E-414A-859F-72BC6D89C1A1}" type="datetimeFigureOut">
              <a:rPr lang="cs-CZ" smtClean="0"/>
              <a:pPr/>
              <a:t>25.2.2015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FAAA342-BB9A-4546-B21D-BF044718D599}"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FEF3EC2-D22E-414A-859F-72BC6D89C1A1}" type="datetimeFigureOut">
              <a:rPr lang="cs-CZ" smtClean="0"/>
              <a:pPr/>
              <a:t>25.2.2015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FAAA342-BB9A-4546-B21D-BF044718D599}"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datum 3"/>
          <p:cNvSpPr>
            <a:spLocks noGrp="1"/>
          </p:cNvSpPr>
          <p:nvPr>
            <p:ph type="dt" sz="half" idx="10"/>
          </p:nvPr>
        </p:nvSpPr>
        <p:spPr/>
        <p:txBody>
          <a:bodyPr/>
          <a:lstStyle/>
          <a:p>
            <a:fld id="{1FEF3EC2-D22E-414A-859F-72BC6D89C1A1}" type="datetimeFigureOut">
              <a:rPr lang="cs-CZ" smtClean="0"/>
              <a:pPr/>
              <a:t>25.2.2015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AAA342-BB9A-4546-B21D-BF044718D599}" type="slidenum">
              <a:rPr lang="cs-CZ" smtClean="0"/>
              <a:pPr/>
              <a:t>‹#›</a:t>
            </a:fld>
            <a:endParaRPr lang="cs-CZ"/>
          </a:p>
        </p:txBody>
      </p:sp>
      <p:pic>
        <p:nvPicPr>
          <p:cNvPr id="3074" name="Picture 2" descr="C:\Users\Schroller\Documents\Fotbal\fotbalovy_mic.png"/>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FEF3EC2-D22E-414A-859F-72BC6D89C1A1}" type="datetimeFigureOut">
              <a:rPr lang="cs-CZ" smtClean="0"/>
              <a:pPr/>
              <a:t>25.2.2015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AAA342-BB9A-4546-B21D-BF044718D599}"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FEF3EC2-D22E-414A-859F-72BC6D89C1A1}" type="datetimeFigureOut">
              <a:rPr lang="cs-CZ" smtClean="0"/>
              <a:pPr/>
              <a:t>25.2.2015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FAAA342-BB9A-4546-B21D-BF044718D599}"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FEF3EC2-D22E-414A-859F-72BC6D89C1A1}" type="datetimeFigureOut">
              <a:rPr lang="cs-CZ" smtClean="0"/>
              <a:pPr/>
              <a:t>25.2.2015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FAAA342-BB9A-4546-B21D-BF044718D599}"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FEF3EC2-D22E-414A-859F-72BC6D89C1A1}" type="datetimeFigureOut">
              <a:rPr lang="cs-CZ" smtClean="0"/>
              <a:pPr/>
              <a:t>25.2.2015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FAAA342-BB9A-4546-B21D-BF044718D599}"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FEF3EC2-D22E-414A-859F-72BC6D89C1A1}" type="datetimeFigureOut">
              <a:rPr lang="cs-CZ" smtClean="0"/>
              <a:pPr/>
              <a:t>25.2.2015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FAAA342-BB9A-4546-B21D-BF044718D599}"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FEF3EC2-D22E-414A-859F-72BC6D89C1A1}" type="datetimeFigureOut">
              <a:rPr lang="cs-CZ" smtClean="0"/>
              <a:pPr/>
              <a:t>25.2.2015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FAAA342-BB9A-4546-B21D-BF044718D599}"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EF3EC2-D22E-414A-859F-72BC6D89C1A1}" type="datetimeFigureOut">
              <a:rPr lang="cs-CZ" smtClean="0"/>
              <a:pPr/>
              <a:t>25.2.2015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AA342-BB9A-4546-B21D-BF044718D599}" type="slidenum">
              <a:rPr lang="cs-CZ" smtClean="0"/>
              <a:pPr/>
              <a:t>‹#›</a:t>
            </a:fld>
            <a:endParaRPr lang="cs-CZ"/>
          </a:p>
        </p:txBody>
      </p:sp>
      <p:pic>
        <p:nvPicPr>
          <p:cNvPr id="7" name="Picture 2" descr="C:\Users\Schroller\Documents\Fotbal\fotbalovy_mic.png"/>
          <p:cNvPicPr>
            <a:picLocks noChangeAspect="1" noChangeArrowheads="1"/>
          </p:cNvPicPr>
          <p:nvPr userDrawn="1"/>
        </p:nvPicPr>
        <p:blipFill>
          <a:blip r:embed="rId15" cstate="print"/>
          <a:srcRect/>
          <a:stretch>
            <a:fillRect/>
          </a:stretch>
        </p:blipFill>
        <p:spPr bwMode="auto">
          <a:xfrm>
            <a:off x="0" y="0"/>
            <a:ext cx="9144000" cy="685800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
            </a:r>
            <a:br>
              <a:rPr lang="cs-CZ" dirty="0" smtClean="0"/>
            </a:br>
            <a:endParaRPr lang="cs-CZ" dirty="0"/>
          </a:p>
        </p:txBody>
      </p:sp>
      <p:sp>
        <p:nvSpPr>
          <p:cNvPr id="5" name="TextovéPole 4"/>
          <p:cNvSpPr txBox="1"/>
          <p:nvPr/>
        </p:nvSpPr>
        <p:spPr>
          <a:xfrm>
            <a:off x="1403648" y="548680"/>
            <a:ext cx="6336704" cy="1846659"/>
          </a:xfrm>
          <a:prstGeom prst="rect">
            <a:avLst/>
          </a:prstGeom>
          <a:noFill/>
        </p:spPr>
        <p:txBody>
          <a:bodyPr wrap="square" rtlCol="0">
            <a:spAutoFit/>
          </a:bodyPr>
          <a:lstStyle/>
          <a:p>
            <a:r>
              <a:rPr lang="cs-CZ" dirty="0"/>
              <a:t>	 </a:t>
            </a:r>
            <a:r>
              <a:rPr lang="cs-CZ" dirty="0" smtClean="0"/>
              <a:t>       </a:t>
            </a:r>
            <a:r>
              <a:rPr lang="cs-CZ" sz="9600" dirty="0" smtClean="0">
                <a:solidFill>
                  <a:srgbClr val="92D050"/>
                </a:solidFill>
              </a:rPr>
              <a:t>Fotbal</a:t>
            </a:r>
          </a:p>
          <a:p>
            <a:r>
              <a:rPr lang="cs-CZ" dirty="0" smtClean="0"/>
              <a:t>	</a:t>
            </a:r>
            <a:endParaRPr lang="cs-CZ" dirty="0"/>
          </a:p>
        </p:txBody>
      </p:sp>
    </p:spTree>
  </p:cSld>
  <p:clrMapOvr>
    <a:masterClrMapping/>
  </p:clrMapOvr>
  <p:transition advTm="5303"/>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chroller\Documents\Fotbal\Hřiště.jpg"/>
          <p:cNvPicPr>
            <a:picLocks noChangeAspect="1" noChangeArrowheads="1"/>
          </p:cNvPicPr>
          <p:nvPr/>
        </p:nvPicPr>
        <p:blipFill>
          <a:blip r:embed="rId2" cstate="print"/>
          <a:srcRect/>
          <a:stretch>
            <a:fillRect/>
          </a:stretch>
        </p:blipFill>
        <p:spPr bwMode="auto">
          <a:xfrm>
            <a:off x="0" y="8827"/>
            <a:ext cx="9144000" cy="6849173"/>
          </a:xfrm>
          <a:prstGeom prst="rect">
            <a:avLst/>
          </a:prstGeom>
          <a:noFill/>
        </p:spPr>
      </p:pic>
      <p:sp>
        <p:nvSpPr>
          <p:cNvPr id="5" name="TextovéPole 4"/>
          <p:cNvSpPr txBox="1"/>
          <p:nvPr/>
        </p:nvSpPr>
        <p:spPr>
          <a:xfrm>
            <a:off x="539552" y="260648"/>
            <a:ext cx="7992888" cy="7848302"/>
          </a:xfrm>
          <a:prstGeom prst="rect">
            <a:avLst/>
          </a:prstGeom>
          <a:noFill/>
        </p:spPr>
        <p:txBody>
          <a:bodyPr wrap="square" rtlCol="0">
            <a:spAutoFit/>
          </a:bodyPr>
          <a:lstStyle/>
          <a:p>
            <a:r>
              <a:rPr lang="cs-CZ" sz="4000" dirty="0" smtClean="0">
                <a:solidFill>
                  <a:schemeClr val="bg1"/>
                </a:solidFill>
              </a:rPr>
              <a:t>Tohle je fotbalové hřiště :</a:t>
            </a:r>
          </a:p>
          <a:p>
            <a:r>
              <a:rPr lang="cs-CZ" sz="2400" dirty="0" smtClean="0">
                <a:solidFill>
                  <a:schemeClr val="bg1"/>
                </a:solidFill>
              </a:rPr>
              <a:t>-Fotbalové hřiště je z trávy buď pravé nebo umělé</a:t>
            </a:r>
          </a:p>
          <a:p>
            <a:endParaRPr lang="cs-CZ" sz="2400" dirty="0" smtClean="0">
              <a:solidFill>
                <a:schemeClr val="bg1"/>
              </a:solidFill>
            </a:endParaRPr>
          </a:p>
          <a:p>
            <a:r>
              <a:rPr lang="cs-CZ" sz="2400" dirty="0" smtClean="0">
                <a:solidFill>
                  <a:schemeClr val="bg1"/>
                </a:solidFill>
              </a:rPr>
              <a:t>-Každý hráč na hřišti musí mít kopačky a chrániče na lýtka</a:t>
            </a:r>
          </a:p>
          <a:p>
            <a:endParaRPr lang="cs-CZ" sz="2400" dirty="0" smtClean="0">
              <a:solidFill>
                <a:schemeClr val="bg1"/>
              </a:solidFill>
            </a:endParaRPr>
          </a:p>
          <a:p>
            <a:r>
              <a:rPr lang="cs-CZ" sz="2400" dirty="0" smtClean="0">
                <a:solidFill>
                  <a:schemeClr val="bg1"/>
                </a:solidFill>
              </a:rPr>
              <a:t>-Hraje se s fotbalovým míčem</a:t>
            </a:r>
          </a:p>
          <a:p>
            <a:endParaRPr lang="cs-CZ" sz="2400" dirty="0" smtClean="0">
              <a:solidFill>
                <a:schemeClr val="bg1"/>
              </a:solidFill>
            </a:endParaRPr>
          </a:p>
          <a:p>
            <a:pPr>
              <a:buFontTx/>
              <a:buChar char="-"/>
            </a:pPr>
            <a:r>
              <a:rPr lang="cs-CZ" sz="2400" dirty="0" smtClean="0">
                <a:solidFill>
                  <a:schemeClr val="bg1"/>
                </a:solidFill>
              </a:rPr>
              <a:t>Na hřišti se hraje 10+1</a:t>
            </a:r>
          </a:p>
          <a:p>
            <a:pPr>
              <a:buFontTx/>
              <a:buChar char="-"/>
            </a:pPr>
            <a:endParaRPr lang="cs-CZ" sz="2400" dirty="0" smtClean="0">
              <a:solidFill>
                <a:schemeClr val="bg1"/>
              </a:solidFill>
            </a:endParaRPr>
          </a:p>
          <a:p>
            <a:pPr>
              <a:buFontTx/>
              <a:buChar char="-"/>
            </a:pPr>
            <a:r>
              <a:rPr lang="cs-CZ" sz="2400" dirty="0" smtClean="0">
                <a:solidFill>
                  <a:schemeClr val="bg1"/>
                </a:solidFill>
              </a:rPr>
              <a:t>Délka hřiště je 90-120 m a </a:t>
            </a:r>
            <a:r>
              <a:rPr lang="cs-CZ" sz="2400" dirty="0" err="1" smtClean="0">
                <a:solidFill>
                  <a:schemeClr val="bg1"/>
                </a:solidFill>
              </a:rPr>
              <a:t>šírka</a:t>
            </a:r>
            <a:r>
              <a:rPr lang="cs-CZ" sz="2400" dirty="0" smtClean="0">
                <a:solidFill>
                  <a:schemeClr val="bg1"/>
                </a:solidFill>
              </a:rPr>
              <a:t> 45-60 m</a:t>
            </a:r>
          </a:p>
          <a:p>
            <a:pPr>
              <a:buFontTx/>
              <a:buChar char="-"/>
            </a:pPr>
            <a:endParaRPr lang="cs-CZ" sz="2400" dirty="0" smtClean="0">
              <a:solidFill>
                <a:schemeClr val="bg1"/>
              </a:solidFill>
            </a:endParaRPr>
          </a:p>
          <a:p>
            <a:pPr>
              <a:buFontTx/>
              <a:buChar char="-"/>
            </a:pPr>
            <a:r>
              <a:rPr lang="cs-CZ" sz="2400" dirty="0" smtClean="0">
                <a:solidFill>
                  <a:schemeClr val="bg1"/>
                </a:solidFill>
              </a:rPr>
              <a:t>Plocha hřiště je 4,050 až 10,800 m</a:t>
            </a:r>
            <a:r>
              <a:rPr lang="cs-CZ" sz="2400" baseline="30000" dirty="0" smtClean="0">
                <a:solidFill>
                  <a:schemeClr val="bg1"/>
                </a:solidFill>
              </a:rPr>
              <a:t>2</a:t>
            </a:r>
            <a:endParaRPr lang="cs-CZ" sz="2400" dirty="0" smtClean="0">
              <a:solidFill>
                <a:schemeClr val="bg1"/>
              </a:solidFill>
            </a:endParaRPr>
          </a:p>
          <a:p>
            <a:endParaRPr lang="cs-CZ" sz="2400" dirty="0" smtClean="0">
              <a:solidFill>
                <a:schemeClr val="bg1"/>
              </a:solidFill>
            </a:endParaRPr>
          </a:p>
          <a:p>
            <a:endParaRPr lang="cs-CZ" sz="2400" dirty="0">
              <a:solidFill>
                <a:schemeClr val="bg1"/>
              </a:solidFill>
            </a:endParaRPr>
          </a:p>
          <a:p>
            <a:endParaRPr lang="cs-CZ" sz="2400" dirty="0" smtClean="0">
              <a:solidFill>
                <a:schemeClr val="bg1"/>
              </a:solidFill>
            </a:endParaRPr>
          </a:p>
          <a:p>
            <a:endParaRPr lang="cs-CZ" sz="2400" dirty="0">
              <a:solidFill>
                <a:schemeClr val="bg1"/>
              </a:solidFill>
            </a:endParaRPr>
          </a:p>
          <a:p>
            <a:endParaRPr lang="cs-CZ" sz="2400" dirty="0" smtClean="0">
              <a:solidFill>
                <a:schemeClr val="bg1"/>
              </a:solidFill>
            </a:endParaRPr>
          </a:p>
          <a:p>
            <a:endParaRPr lang="cs-CZ" sz="2400" dirty="0" smtClean="0">
              <a:solidFill>
                <a:schemeClr val="bg1"/>
              </a:solidFill>
            </a:endParaRPr>
          </a:p>
          <a:p>
            <a:endParaRPr lang="cs-CZ" sz="2400" baseline="30000" dirty="0" smtClean="0">
              <a:solidFill>
                <a:schemeClr val="bg1"/>
              </a:solidFill>
            </a:endParaRPr>
          </a:p>
          <a:p>
            <a:r>
              <a:rPr lang="cs-CZ" sz="2400" baseline="30000" dirty="0">
                <a:solidFill>
                  <a:schemeClr val="bg1"/>
                </a:solidFill>
              </a:rPr>
              <a:t>	</a:t>
            </a:r>
            <a:endParaRPr lang="cs-CZ" sz="2400" baseline="30000" dirty="0" smtClean="0">
              <a:solidFill>
                <a:schemeClr val="bg1"/>
              </a:solidFill>
            </a:endParaRPr>
          </a:p>
          <a:p>
            <a:endParaRPr lang="cs-CZ" sz="2400" dirty="0">
              <a:solidFill>
                <a:schemeClr val="bg1"/>
              </a:solidFill>
            </a:endParaRPr>
          </a:p>
        </p:txBody>
      </p:sp>
    </p:spTree>
  </p:cSld>
  <p:clrMapOvr>
    <a:masterClrMapping/>
  </p:clrMapOvr>
  <p:transition advTm="1764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7" dur="500"/>
                                        <p:tgtEl>
                                          <p:spTgt spid="5">
                                            <p:txEl>
                                              <p:pRg st="0" end="0"/>
                                            </p:txEl>
                                          </p:spTgt>
                                        </p:tgtEl>
                                      </p:cBhvr>
                                    </p:animEffect>
                                  </p:childTnLst>
                                </p:cTn>
                              </p:par>
                            </p:childTnLst>
                          </p:cTn>
                        </p:par>
                        <p:par>
                          <p:cTn id="8" fill="hold">
                            <p:stCondLst>
                              <p:cond delay="500"/>
                            </p:stCondLst>
                            <p:childTnLst>
                              <p:par>
                                <p:cTn id="9" presetID="8" presetClass="entr" presetSubtype="16"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diamond(in)">
                                      <p:cBhvr>
                                        <p:cTn id="11" dur="2000"/>
                                        <p:tgtEl>
                                          <p:spTgt spid="5">
                                            <p:txEl>
                                              <p:pRg st="1" end="1"/>
                                            </p:txEl>
                                          </p:spTgt>
                                        </p:tgtEl>
                                      </p:cBhvr>
                                    </p:animEffect>
                                  </p:childTnLst>
                                </p:cTn>
                              </p:par>
                              <p:par>
                                <p:cTn id="12" presetID="8" presetClass="entr" presetSubtype="16" fill="hold" nodeType="with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diamond(in)">
                                      <p:cBhvr>
                                        <p:cTn id="14" dur="2000"/>
                                        <p:tgtEl>
                                          <p:spTgt spid="5">
                                            <p:txEl>
                                              <p:pRg st="3" end="3"/>
                                            </p:txEl>
                                          </p:spTgt>
                                        </p:tgtEl>
                                      </p:cBhvr>
                                    </p:animEffect>
                                  </p:childTnLst>
                                </p:cTn>
                              </p:par>
                              <p:par>
                                <p:cTn id="15" presetID="8" presetClass="entr" presetSubtype="16"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diamond(in)">
                                      <p:cBhvr>
                                        <p:cTn id="17" dur="2000"/>
                                        <p:tgtEl>
                                          <p:spTgt spid="5">
                                            <p:txEl>
                                              <p:pRg st="5" end="5"/>
                                            </p:txEl>
                                          </p:spTgt>
                                        </p:tgtEl>
                                      </p:cBhvr>
                                    </p:animEffect>
                                  </p:childTnLst>
                                </p:cTn>
                              </p:par>
                              <p:par>
                                <p:cTn id="18" presetID="8" presetClass="entr" presetSubtype="16" fill="hold" nodeType="withEffect">
                                  <p:stCondLst>
                                    <p:cond delay="0"/>
                                  </p:stCondLst>
                                  <p:childTnLst>
                                    <p:set>
                                      <p:cBhvr>
                                        <p:cTn id="19" dur="1" fill="hold">
                                          <p:stCondLst>
                                            <p:cond delay="0"/>
                                          </p:stCondLst>
                                        </p:cTn>
                                        <p:tgtEl>
                                          <p:spTgt spid="5">
                                            <p:txEl>
                                              <p:pRg st="7" end="7"/>
                                            </p:txEl>
                                          </p:spTgt>
                                        </p:tgtEl>
                                        <p:attrNameLst>
                                          <p:attrName>style.visibility</p:attrName>
                                        </p:attrNameLst>
                                      </p:cBhvr>
                                      <p:to>
                                        <p:strVal val="visible"/>
                                      </p:to>
                                    </p:set>
                                    <p:animEffect transition="in" filter="diamond(in)">
                                      <p:cBhvr>
                                        <p:cTn id="20" dur="2000"/>
                                        <p:tgtEl>
                                          <p:spTgt spid="5">
                                            <p:txEl>
                                              <p:pRg st="7" end="7"/>
                                            </p:txEl>
                                          </p:spTgt>
                                        </p:tgtEl>
                                      </p:cBhvr>
                                    </p:animEffect>
                                  </p:childTnLst>
                                </p:cTn>
                              </p:par>
                              <p:par>
                                <p:cTn id="21" presetID="8" presetClass="entr" presetSubtype="16" fill="hold" nodeType="withEffect">
                                  <p:stCondLst>
                                    <p:cond delay="0"/>
                                  </p:stCondLst>
                                  <p:childTnLst>
                                    <p:set>
                                      <p:cBhvr>
                                        <p:cTn id="22" dur="1" fill="hold">
                                          <p:stCondLst>
                                            <p:cond delay="0"/>
                                          </p:stCondLst>
                                        </p:cTn>
                                        <p:tgtEl>
                                          <p:spTgt spid="5">
                                            <p:txEl>
                                              <p:pRg st="9" end="9"/>
                                            </p:txEl>
                                          </p:spTgt>
                                        </p:tgtEl>
                                        <p:attrNameLst>
                                          <p:attrName>style.visibility</p:attrName>
                                        </p:attrNameLst>
                                      </p:cBhvr>
                                      <p:to>
                                        <p:strVal val="visible"/>
                                      </p:to>
                                    </p:set>
                                    <p:animEffect transition="in" filter="diamond(in)">
                                      <p:cBhvr>
                                        <p:cTn id="23" dur="2000"/>
                                        <p:tgtEl>
                                          <p:spTgt spid="5">
                                            <p:txEl>
                                              <p:pRg st="9" end="9"/>
                                            </p:txEl>
                                          </p:spTgt>
                                        </p:tgtEl>
                                      </p:cBhvr>
                                    </p:animEffect>
                                  </p:childTnLst>
                                </p:cTn>
                              </p:par>
                              <p:par>
                                <p:cTn id="24" presetID="8" presetClass="entr" presetSubtype="16" fill="hold" nodeType="withEffect">
                                  <p:stCondLst>
                                    <p:cond delay="0"/>
                                  </p:stCondLst>
                                  <p:childTnLst>
                                    <p:set>
                                      <p:cBhvr>
                                        <p:cTn id="25" dur="1" fill="hold">
                                          <p:stCondLst>
                                            <p:cond delay="0"/>
                                          </p:stCondLst>
                                        </p:cTn>
                                        <p:tgtEl>
                                          <p:spTgt spid="5">
                                            <p:txEl>
                                              <p:pRg st="11" end="11"/>
                                            </p:txEl>
                                          </p:spTgt>
                                        </p:tgtEl>
                                        <p:attrNameLst>
                                          <p:attrName>style.visibility</p:attrName>
                                        </p:attrNameLst>
                                      </p:cBhvr>
                                      <p:to>
                                        <p:strVal val="visible"/>
                                      </p:to>
                                    </p:set>
                                    <p:animEffect transition="in" filter="diamond(in)">
                                      <p:cBhvr>
                                        <p:cTn id="26" dur="20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Fotbal je kolektivní sport!</a:t>
            </a:r>
            <a:endParaRPr lang="cs-CZ" b="1" dirty="0">
              <a:solidFill>
                <a:srgbClr val="00B050"/>
              </a:solidFill>
            </a:endParaRPr>
          </a:p>
        </p:txBody>
      </p:sp>
      <p:sp>
        <p:nvSpPr>
          <p:cNvPr id="3" name="Zástupný symbol pro obsah 2"/>
          <p:cNvSpPr>
            <a:spLocks noGrp="1"/>
          </p:cNvSpPr>
          <p:nvPr>
            <p:ph idx="1"/>
          </p:nvPr>
        </p:nvSpPr>
        <p:spPr/>
        <p:txBody>
          <a:bodyPr>
            <a:normAutofit fontScale="92500" lnSpcReduction="10000"/>
          </a:bodyPr>
          <a:lstStyle/>
          <a:p>
            <a:r>
              <a:rPr lang="cs-CZ" dirty="0">
                <a:solidFill>
                  <a:srgbClr val="92D050"/>
                </a:solidFill>
              </a:rPr>
              <a:t>Ve fotbale hrají dvě družstva po jedenácti hráčích na obdélníkovém, nejčastěji travnatém hřišti. Jejich cílem je dosáhnout více branek (tzv. gólů) než soupeř. Branky je dosaženo tehdy, když míč přejde brankovou čáru mezi tyčemi branky celým objemem. Hraje se hlavně nohama, ale hráči mohou k hraní míčem používat libovolné části těla kromě rukou a paží. Pouze brankář (tzn. jeden z hráčů, odlišený barvou dresu) může v blízkosti vlastní branky hrát i rukama.</a:t>
            </a:r>
          </a:p>
        </p:txBody>
      </p:sp>
    </p:spTree>
  </p:cSld>
  <p:clrMapOvr>
    <a:masterClrMapping/>
  </p:clrMapOvr>
  <p:transition advTm="34975"/>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Nejznámější čeští hráči</a:t>
            </a:r>
            <a:endParaRPr lang="cs-CZ" dirty="0">
              <a:solidFill>
                <a:srgbClr val="FF0000"/>
              </a:solidFill>
            </a:endParaRPr>
          </a:p>
        </p:txBody>
      </p:sp>
      <p:sp>
        <p:nvSpPr>
          <p:cNvPr id="3" name="Zástupný symbol pro obsah 2"/>
          <p:cNvSpPr>
            <a:spLocks noGrp="1"/>
          </p:cNvSpPr>
          <p:nvPr>
            <p:ph idx="1"/>
          </p:nvPr>
        </p:nvSpPr>
        <p:spPr/>
        <p:txBody>
          <a:bodyPr/>
          <a:lstStyle/>
          <a:p>
            <a:r>
              <a:rPr lang="cs-CZ" dirty="0" smtClean="0">
                <a:solidFill>
                  <a:schemeClr val="accent6">
                    <a:lumMod val="75000"/>
                  </a:schemeClr>
                </a:solidFill>
              </a:rPr>
              <a:t>K nejznámějším českým hráčům v poli patří: Tomáš Rosický (</a:t>
            </a:r>
            <a:r>
              <a:rPr lang="cs-CZ" dirty="0" err="1" smtClean="0">
                <a:solidFill>
                  <a:schemeClr val="accent6">
                    <a:lumMod val="75000"/>
                  </a:schemeClr>
                </a:solidFill>
              </a:rPr>
              <a:t>Arsenal</a:t>
            </a:r>
            <a:r>
              <a:rPr lang="cs-CZ" dirty="0" smtClean="0">
                <a:solidFill>
                  <a:schemeClr val="accent6">
                    <a:lumMod val="75000"/>
                  </a:schemeClr>
                </a:solidFill>
              </a:rPr>
              <a:t>), Pavel Nedvěd (</a:t>
            </a:r>
            <a:r>
              <a:rPr lang="cs-CZ" dirty="0" err="1" smtClean="0">
                <a:solidFill>
                  <a:schemeClr val="accent6">
                    <a:lumMod val="75000"/>
                  </a:schemeClr>
                </a:solidFill>
              </a:rPr>
              <a:t>Juventus</a:t>
            </a:r>
            <a:r>
              <a:rPr lang="cs-CZ" dirty="0" smtClean="0">
                <a:solidFill>
                  <a:schemeClr val="accent6">
                    <a:lumMod val="75000"/>
                  </a:schemeClr>
                </a:solidFill>
              </a:rPr>
              <a:t>) jako jediný Čech vyhrál zlatý míč.</a:t>
            </a:r>
          </a:p>
          <a:p>
            <a:endParaRPr lang="cs-CZ" dirty="0" smtClean="0">
              <a:solidFill>
                <a:schemeClr val="accent6">
                  <a:lumMod val="75000"/>
                </a:schemeClr>
              </a:solidFill>
            </a:endParaRPr>
          </a:p>
          <a:p>
            <a:r>
              <a:rPr lang="cs-CZ" dirty="0" smtClean="0">
                <a:solidFill>
                  <a:schemeClr val="accent6">
                    <a:lumMod val="75000"/>
                  </a:schemeClr>
                </a:solidFill>
              </a:rPr>
              <a:t>K </a:t>
            </a:r>
            <a:r>
              <a:rPr lang="cs-CZ" dirty="0" err="1" smtClean="0">
                <a:solidFill>
                  <a:schemeClr val="accent6">
                    <a:lumMod val="75000"/>
                  </a:schemeClr>
                </a:solidFill>
              </a:rPr>
              <a:t>nejzámějším</a:t>
            </a:r>
            <a:r>
              <a:rPr lang="cs-CZ" dirty="0" smtClean="0">
                <a:solidFill>
                  <a:schemeClr val="accent6">
                    <a:lumMod val="75000"/>
                  </a:schemeClr>
                </a:solidFill>
              </a:rPr>
              <a:t> českým brankařům patří samozřejmě: Petr Čech (</a:t>
            </a:r>
            <a:r>
              <a:rPr lang="cs-CZ" dirty="0" err="1" smtClean="0">
                <a:solidFill>
                  <a:schemeClr val="accent6">
                    <a:lumMod val="75000"/>
                  </a:schemeClr>
                </a:solidFill>
              </a:rPr>
              <a:t>Chelsea</a:t>
            </a:r>
            <a:r>
              <a:rPr lang="cs-CZ" dirty="0" smtClean="0">
                <a:solidFill>
                  <a:schemeClr val="accent6">
                    <a:lumMod val="75000"/>
                  </a:schemeClr>
                </a:solidFill>
              </a:rPr>
              <a:t>), Tomáš </a:t>
            </a:r>
            <a:r>
              <a:rPr lang="cs-CZ" dirty="0" err="1" smtClean="0">
                <a:solidFill>
                  <a:schemeClr val="accent6">
                    <a:lumMod val="75000"/>
                  </a:schemeClr>
                </a:solidFill>
              </a:rPr>
              <a:t>Vaclík</a:t>
            </a:r>
            <a:r>
              <a:rPr lang="cs-CZ" dirty="0" smtClean="0">
                <a:solidFill>
                  <a:schemeClr val="accent6">
                    <a:lumMod val="75000"/>
                  </a:schemeClr>
                </a:solidFill>
              </a:rPr>
              <a:t> (FC Basilej)</a:t>
            </a:r>
            <a:endParaRPr lang="cs-CZ" dirty="0">
              <a:solidFill>
                <a:schemeClr val="accent6">
                  <a:lumMod val="75000"/>
                </a:schemeClr>
              </a:solidFill>
            </a:endParaRPr>
          </a:p>
        </p:txBody>
      </p:sp>
    </p:spTree>
  </p:cSld>
  <p:clrMapOvr>
    <a:masterClrMapping/>
  </p:clrMapOvr>
  <p:transition advTm="2011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par>
                          <p:cTn id="8" fill="hold">
                            <p:stCondLst>
                              <p:cond delay="500"/>
                            </p:stCondLst>
                            <p:childTnLst>
                              <p:par>
                                <p:cTn id="9" presetID="7" presetClass="entr" presetSubtype="4"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500"/>
                            </p:stCondLst>
                            <p:childTnLst>
                              <p:par>
                                <p:cTn id="14" presetID="7" presetClass="entr" presetSubtype="4"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accent2">
                    <a:lumMod val="75000"/>
                  </a:schemeClr>
                </a:solidFill>
              </a:rPr>
              <a:t>Čas hraní a tresty pro hráče</a:t>
            </a:r>
            <a:endParaRPr lang="cs-CZ" dirty="0">
              <a:solidFill>
                <a:schemeClr val="accent2">
                  <a:lumMod val="75000"/>
                </a:schemeClr>
              </a:solidFill>
            </a:endParaRPr>
          </a:p>
        </p:txBody>
      </p:sp>
      <p:sp>
        <p:nvSpPr>
          <p:cNvPr id="3" name="Zástupný symbol pro obsah 2"/>
          <p:cNvSpPr>
            <a:spLocks noGrp="1"/>
          </p:cNvSpPr>
          <p:nvPr>
            <p:ph idx="1"/>
          </p:nvPr>
        </p:nvSpPr>
        <p:spPr/>
        <p:txBody>
          <a:bodyPr/>
          <a:lstStyle/>
          <a:p>
            <a:r>
              <a:rPr lang="cs-CZ" dirty="0" smtClean="0">
                <a:solidFill>
                  <a:schemeClr val="accent2">
                    <a:lumMod val="75000"/>
                  </a:schemeClr>
                </a:solidFill>
              </a:rPr>
              <a:t>Ve fotbale se hraje u mužů 2x 45 minut, u žáku pak 2x 35 minut.</a:t>
            </a:r>
          </a:p>
          <a:p>
            <a:pPr lvl="4"/>
            <a:r>
              <a:rPr lang="cs-CZ" dirty="0" smtClean="0">
                <a:solidFill>
                  <a:schemeClr val="accent2">
                    <a:lumMod val="75000"/>
                  </a:schemeClr>
                </a:solidFill>
              </a:rPr>
              <a:t>Ve hře je jeden hlavní rozhodčí v poli který </a:t>
            </a:r>
            <a:r>
              <a:rPr lang="cs-CZ" dirty="0" err="1" smtClean="0">
                <a:solidFill>
                  <a:schemeClr val="accent2">
                    <a:lumMod val="75000"/>
                  </a:schemeClr>
                </a:solidFill>
              </a:rPr>
              <a:t>píska</a:t>
            </a:r>
            <a:r>
              <a:rPr lang="cs-CZ" dirty="0" smtClean="0">
                <a:solidFill>
                  <a:schemeClr val="accent2">
                    <a:lumMod val="75000"/>
                  </a:schemeClr>
                </a:solidFill>
              </a:rPr>
              <a:t> fauly a má také 2 nebo 4 asistenty s praporkem kteří hlídají lajnu-</a:t>
            </a:r>
          </a:p>
          <a:p>
            <a:pPr lvl="4"/>
            <a:r>
              <a:rPr lang="cs-CZ" dirty="0" smtClean="0">
                <a:solidFill>
                  <a:schemeClr val="accent2">
                    <a:lumMod val="75000"/>
                  </a:schemeClr>
                </a:solidFill>
              </a:rPr>
              <a:t>Za faul rozhodčí </a:t>
            </a:r>
            <a:r>
              <a:rPr lang="cs-CZ" dirty="0" err="1" smtClean="0">
                <a:solidFill>
                  <a:schemeClr val="accent2">
                    <a:lumMod val="75000"/>
                  </a:schemeClr>
                </a:solidFill>
              </a:rPr>
              <a:t>zapíska</a:t>
            </a:r>
            <a:r>
              <a:rPr lang="cs-CZ" dirty="0" smtClean="0">
                <a:solidFill>
                  <a:schemeClr val="accent2">
                    <a:lumMod val="75000"/>
                  </a:schemeClr>
                </a:solidFill>
              </a:rPr>
              <a:t> pokud se nejedná o tvrdý faul není udělena hráči karta, jenom soupeři rozehrávají z místa přestupku, pokud by to bylo tvrdší faul rozhodčí může udělit žlutou nebo červenou kartu, žlutá karta je výstraha pro hráče a červená ho pošle ven ze hřiště do konce zápasu, pokud má hráč dvě žluté karty dostane automaticky červenou kartu.</a:t>
            </a:r>
            <a:endParaRPr lang="cs-CZ" dirty="0">
              <a:solidFill>
                <a:schemeClr val="accent2">
                  <a:lumMod val="75000"/>
                </a:schemeClr>
              </a:solidFill>
            </a:endParaRPr>
          </a:p>
        </p:txBody>
      </p:sp>
    </p:spTree>
  </p:cSld>
  <p:clrMapOvr>
    <a:masterClrMapping/>
  </p:clrMapOvr>
  <p:transition advTm="45037"/>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39" presetClass="entr" presetSubtype="0" accel="100000" fill="hold"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5" presetClass="entr" presetSubtype="0" fill="hold"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2"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3"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4"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5"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6"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7"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8" dur="1000" decel="50000">
                                          <p:stCondLst>
                                            <p:cond delay="0"/>
                                          </p:stCondLst>
                                        </p:cTn>
                                        <p:tgtEl>
                                          <p:spTgt spid="3">
                                            <p:txEl>
                                              <p:pRg st="1" end="1"/>
                                            </p:txEl>
                                          </p:spTgt>
                                        </p:tgtEl>
                                      </p:cBhvr>
                                    </p:animEffect>
                                  </p:childTnLst>
                                </p:cTn>
                              </p:par>
                              <p:par>
                                <p:cTn id="29" presetID="25" presetClass="entr" presetSubtype="0" fill="hold"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bg1">
                    <a:lumMod val="50000"/>
                  </a:schemeClr>
                </a:solidFill>
              </a:rPr>
              <a:t>Vznik fotbalu</a:t>
            </a:r>
            <a:endParaRPr lang="cs-CZ" dirty="0">
              <a:solidFill>
                <a:schemeClr val="bg1">
                  <a:lumMod val="50000"/>
                </a:schemeClr>
              </a:solidFill>
            </a:endParaRPr>
          </a:p>
        </p:txBody>
      </p:sp>
      <p:sp>
        <p:nvSpPr>
          <p:cNvPr id="3" name="Zástupný symbol pro obsah 2"/>
          <p:cNvSpPr>
            <a:spLocks noGrp="1"/>
          </p:cNvSpPr>
          <p:nvPr>
            <p:ph idx="1"/>
          </p:nvPr>
        </p:nvSpPr>
        <p:spPr/>
        <p:txBody>
          <a:bodyPr>
            <a:normAutofit fontScale="92500" lnSpcReduction="20000"/>
          </a:bodyPr>
          <a:lstStyle/>
          <a:p>
            <a:r>
              <a:rPr lang="cs-CZ" dirty="0" smtClean="0">
                <a:solidFill>
                  <a:schemeClr val="bg1">
                    <a:lumMod val="50000"/>
                  </a:schemeClr>
                </a:solidFill>
              </a:rPr>
              <a:t>K nám se fotbal dostává v období mezi roky 1880 až 1890. Začíná se nejprve hrát v cyklistických  a veslařských klubech a v kroužcích pražských gymnázií.</a:t>
            </a:r>
            <a:endParaRPr lang="cs-CZ" b="1" dirty="0" smtClean="0">
              <a:solidFill>
                <a:schemeClr val="bg1">
                  <a:lumMod val="50000"/>
                </a:schemeClr>
              </a:solidFill>
            </a:endParaRPr>
          </a:p>
          <a:p>
            <a:r>
              <a:rPr lang="cs-CZ" dirty="0" smtClean="0">
                <a:solidFill>
                  <a:schemeClr val="bg1">
                    <a:lumMod val="50000"/>
                  </a:schemeClr>
                </a:solidFill>
              </a:rPr>
              <a:t>Procházka ( 1987 ) říká, že i když zde fotbal naráží, jako i řada dalších sportů, které se šířily především z Anglie, na konzervativní názory vedení Sokola, které odmítalo uznat sportovní hnutí a setrvávalo na svém pojetí tělovýchovné jednoty, můžeme i tak přidělit prvenství vzniku fotbalu v Čechách Roudnici nad Labem.</a:t>
            </a:r>
            <a:endParaRPr lang="cs-CZ" b="1" dirty="0" smtClean="0">
              <a:solidFill>
                <a:schemeClr val="bg1">
                  <a:lumMod val="50000"/>
                </a:schemeClr>
              </a:solidFill>
            </a:endParaRPr>
          </a:p>
          <a:p>
            <a:endParaRPr lang="cs-CZ" dirty="0"/>
          </a:p>
        </p:txBody>
      </p:sp>
    </p:spTree>
  </p:cSld>
  <p:clrMapOvr>
    <a:masterClrMapping/>
  </p:clrMapOvr>
  <p:transition advTm="39999"/>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par>
                          <p:cTn id="11" fill="hold">
                            <p:stCondLst>
                              <p:cond delay="2100"/>
                            </p:stCondLst>
                            <p:childTnLst>
                              <p:par>
                                <p:cTn id="12" presetID="30" presetClass="entr" presetSubtype="0" fill="hold"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800" decel="100000"/>
                                        <p:tgtEl>
                                          <p:spTgt spid="3">
                                            <p:txEl>
                                              <p:pRg st="0" end="0"/>
                                            </p:txEl>
                                          </p:spTgt>
                                        </p:tgtEl>
                                      </p:cBhvr>
                                    </p:animEffect>
                                    <p:anim calcmode="lin" valueType="num">
                                      <p:cBhvr>
                                        <p:cTn id="15"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6"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par>
                          <p:cTn id="20" fill="hold">
                            <p:stCondLst>
                              <p:cond delay="3100"/>
                            </p:stCondLst>
                            <p:childTnLst>
                              <p:par>
                                <p:cTn id="21" presetID="35" presetClass="entr" presetSubtype="0" fill="hold"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2000"/>
                                        <p:tgtEl>
                                          <p:spTgt spid="3">
                                            <p:txEl>
                                              <p:pRg st="1" end="1"/>
                                            </p:txEl>
                                          </p:spTgt>
                                        </p:tgtEl>
                                      </p:cBhvr>
                                    </p:animEffect>
                                    <p:anim calcmode="lin" valueType="num">
                                      <p:cBhvr>
                                        <p:cTn id="24"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25"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6"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olidFill>
                  <a:schemeClr val="accent1">
                    <a:lumMod val="75000"/>
                  </a:schemeClr>
                </a:solidFill>
              </a:rPr>
              <a:t>Nejznámější české a celosvětově proslulé kluby</a:t>
            </a:r>
            <a:endParaRPr lang="cs-CZ" b="1" dirty="0">
              <a:solidFill>
                <a:schemeClr val="accent1">
                  <a:lumMod val="75000"/>
                </a:schemeClr>
              </a:solidFill>
            </a:endParaRPr>
          </a:p>
        </p:txBody>
      </p:sp>
      <p:sp>
        <p:nvSpPr>
          <p:cNvPr id="3" name="Zástupný symbol pro obsah 2"/>
          <p:cNvSpPr>
            <a:spLocks noGrp="1"/>
          </p:cNvSpPr>
          <p:nvPr>
            <p:ph idx="1"/>
          </p:nvPr>
        </p:nvSpPr>
        <p:spPr/>
        <p:txBody>
          <a:bodyPr/>
          <a:lstStyle/>
          <a:p>
            <a:r>
              <a:rPr lang="cs-CZ" dirty="0" smtClean="0">
                <a:solidFill>
                  <a:schemeClr val="accent1">
                    <a:lumMod val="75000"/>
                  </a:schemeClr>
                </a:solidFill>
              </a:rPr>
              <a:t>Nejznámější české kluby: </a:t>
            </a:r>
            <a:r>
              <a:rPr lang="cs-CZ" dirty="0" err="1" smtClean="0">
                <a:solidFill>
                  <a:schemeClr val="accent1">
                    <a:lumMod val="75000"/>
                  </a:schemeClr>
                </a:solidFill>
              </a:rPr>
              <a:t>Ac</a:t>
            </a:r>
            <a:r>
              <a:rPr lang="cs-CZ" dirty="0" smtClean="0">
                <a:solidFill>
                  <a:schemeClr val="accent1">
                    <a:lumMod val="75000"/>
                  </a:schemeClr>
                </a:solidFill>
              </a:rPr>
              <a:t> Sparta Praha, </a:t>
            </a:r>
            <a:r>
              <a:rPr lang="cs-CZ" dirty="0" err="1" smtClean="0">
                <a:solidFill>
                  <a:schemeClr val="accent1">
                    <a:lumMod val="75000"/>
                  </a:schemeClr>
                </a:solidFill>
              </a:rPr>
              <a:t>Fc</a:t>
            </a:r>
            <a:r>
              <a:rPr lang="cs-CZ" dirty="0" smtClean="0">
                <a:solidFill>
                  <a:schemeClr val="accent1">
                    <a:lumMod val="75000"/>
                  </a:schemeClr>
                </a:solidFill>
              </a:rPr>
              <a:t> Viktoria Plzeň, </a:t>
            </a:r>
            <a:r>
              <a:rPr lang="cs-CZ" dirty="0" err="1" smtClean="0">
                <a:solidFill>
                  <a:schemeClr val="accent1">
                    <a:lumMod val="75000"/>
                  </a:schemeClr>
                </a:solidFill>
              </a:rPr>
              <a:t>Fc</a:t>
            </a:r>
            <a:r>
              <a:rPr lang="cs-CZ" dirty="0" smtClean="0">
                <a:solidFill>
                  <a:schemeClr val="accent1">
                    <a:lumMod val="75000"/>
                  </a:schemeClr>
                </a:solidFill>
              </a:rPr>
              <a:t> Mladá Boleslav, </a:t>
            </a:r>
            <a:r>
              <a:rPr lang="cs-CZ" dirty="0" err="1" smtClean="0">
                <a:solidFill>
                  <a:schemeClr val="accent1">
                    <a:lumMod val="75000"/>
                  </a:schemeClr>
                </a:solidFill>
              </a:rPr>
              <a:t>Fc</a:t>
            </a:r>
            <a:r>
              <a:rPr lang="cs-CZ" dirty="0" smtClean="0">
                <a:solidFill>
                  <a:schemeClr val="accent1">
                    <a:lumMod val="75000"/>
                  </a:schemeClr>
                </a:solidFill>
              </a:rPr>
              <a:t> </a:t>
            </a:r>
            <a:r>
              <a:rPr lang="cs-CZ" dirty="0" err="1" smtClean="0">
                <a:solidFill>
                  <a:schemeClr val="accent1">
                    <a:lumMod val="75000"/>
                  </a:schemeClr>
                </a:solidFill>
              </a:rPr>
              <a:t>Baník</a:t>
            </a:r>
            <a:r>
              <a:rPr lang="cs-CZ" dirty="0" smtClean="0">
                <a:solidFill>
                  <a:schemeClr val="accent1">
                    <a:lumMod val="75000"/>
                  </a:schemeClr>
                </a:solidFill>
              </a:rPr>
              <a:t> Ostrava, </a:t>
            </a:r>
            <a:r>
              <a:rPr lang="cs-CZ" dirty="0" err="1" smtClean="0">
                <a:solidFill>
                  <a:schemeClr val="accent1">
                    <a:lumMod val="75000"/>
                  </a:schemeClr>
                </a:solidFill>
              </a:rPr>
              <a:t>Fk</a:t>
            </a:r>
            <a:r>
              <a:rPr lang="cs-CZ" dirty="0" smtClean="0">
                <a:solidFill>
                  <a:schemeClr val="accent1">
                    <a:lumMod val="75000"/>
                  </a:schemeClr>
                </a:solidFill>
              </a:rPr>
              <a:t> Jihlava, </a:t>
            </a:r>
            <a:r>
              <a:rPr lang="cs-CZ" dirty="0" err="1" smtClean="0">
                <a:solidFill>
                  <a:schemeClr val="accent1">
                    <a:lumMod val="75000"/>
                  </a:schemeClr>
                </a:solidFill>
              </a:rPr>
              <a:t>Fc</a:t>
            </a:r>
            <a:r>
              <a:rPr lang="cs-CZ" dirty="0" smtClean="0">
                <a:solidFill>
                  <a:schemeClr val="accent1">
                    <a:lumMod val="75000"/>
                  </a:schemeClr>
                </a:solidFill>
              </a:rPr>
              <a:t> </a:t>
            </a:r>
            <a:r>
              <a:rPr lang="cs-CZ" dirty="0" err="1" smtClean="0">
                <a:solidFill>
                  <a:schemeClr val="accent1">
                    <a:lumMod val="75000"/>
                  </a:schemeClr>
                </a:solidFill>
              </a:rPr>
              <a:t>Slavia</a:t>
            </a:r>
            <a:r>
              <a:rPr lang="cs-CZ" dirty="0" smtClean="0">
                <a:solidFill>
                  <a:schemeClr val="accent1">
                    <a:lumMod val="75000"/>
                  </a:schemeClr>
                </a:solidFill>
              </a:rPr>
              <a:t> Praha</a:t>
            </a:r>
          </a:p>
          <a:p>
            <a:endParaRPr lang="cs-CZ" dirty="0" smtClean="0">
              <a:solidFill>
                <a:schemeClr val="accent1">
                  <a:lumMod val="75000"/>
                </a:schemeClr>
              </a:solidFill>
            </a:endParaRPr>
          </a:p>
          <a:p>
            <a:r>
              <a:rPr lang="cs-CZ" dirty="0" smtClean="0">
                <a:solidFill>
                  <a:schemeClr val="accent1">
                    <a:lumMod val="75000"/>
                  </a:schemeClr>
                </a:solidFill>
              </a:rPr>
              <a:t>Nejznámější světové kluby: </a:t>
            </a:r>
            <a:r>
              <a:rPr lang="cs-CZ" dirty="0" err="1" smtClean="0">
                <a:solidFill>
                  <a:schemeClr val="accent1">
                    <a:lumMod val="75000"/>
                  </a:schemeClr>
                </a:solidFill>
              </a:rPr>
              <a:t>Fc</a:t>
            </a:r>
            <a:r>
              <a:rPr lang="cs-CZ" dirty="0" smtClean="0">
                <a:solidFill>
                  <a:schemeClr val="accent1">
                    <a:lumMod val="75000"/>
                  </a:schemeClr>
                </a:solidFill>
              </a:rPr>
              <a:t> Real Madrid, </a:t>
            </a:r>
            <a:r>
              <a:rPr lang="cs-CZ" dirty="0" err="1" smtClean="0">
                <a:solidFill>
                  <a:schemeClr val="accent1">
                    <a:lumMod val="75000"/>
                  </a:schemeClr>
                </a:solidFill>
              </a:rPr>
              <a:t>Fc</a:t>
            </a:r>
            <a:r>
              <a:rPr lang="cs-CZ" dirty="0" smtClean="0">
                <a:solidFill>
                  <a:schemeClr val="accent1">
                    <a:lumMod val="75000"/>
                  </a:schemeClr>
                </a:solidFill>
              </a:rPr>
              <a:t> Barcelona, </a:t>
            </a:r>
            <a:r>
              <a:rPr lang="cs-CZ" dirty="0" err="1" smtClean="0">
                <a:solidFill>
                  <a:schemeClr val="accent1">
                    <a:lumMod val="75000"/>
                  </a:schemeClr>
                </a:solidFill>
              </a:rPr>
              <a:t>Fc</a:t>
            </a:r>
            <a:r>
              <a:rPr lang="cs-CZ" dirty="0" smtClean="0">
                <a:solidFill>
                  <a:schemeClr val="accent1">
                    <a:lumMod val="75000"/>
                  </a:schemeClr>
                </a:solidFill>
              </a:rPr>
              <a:t> Basilej, </a:t>
            </a:r>
            <a:r>
              <a:rPr lang="cs-CZ" dirty="0" err="1" smtClean="0">
                <a:solidFill>
                  <a:schemeClr val="accent1">
                    <a:lumMod val="75000"/>
                  </a:schemeClr>
                </a:solidFill>
              </a:rPr>
              <a:t>Fc</a:t>
            </a:r>
            <a:r>
              <a:rPr lang="cs-CZ" dirty="0" smtClean="0">
                <a:solidFill>
                  <a:schemeClr val="accent1">
                    <a:lumMod val="75000"/>
                  </a:schemeClr>
                </a:solidFill>
              </a:rPr>
              <a:t> </a:t>
            </a:r>
            <a:r>
              <a:rPr lang="cs-CZ" dirty="0" err="1" smtClean="0">
                <a:solidFill>
                  <a:schemeClr val="accent1">
                    <a:lumMod val="75000"/>
                  </a:schemeClr>
                </a:solidFill>
              </a:rPr>
              <a:t>Schalke</a:t>
            </a:r>
            <a:r>
              <a:rPr lang="cs-CZ" dirty="0" smtClean="0">
                <a:solidFill>
                  <a:schemeClr val="accent1">
                    <a:lumMod val="75000"/>
                  </a:schemeClr>
                </a:solidFill>
              </a:rPr>
              <a:t> 04, </a:t>
            </a:r>
            <a:r>
              <a:rPr lang="cs-CZ" dirty="0" err="1" smtClean="0">
                <a:solidFill>
                  <a:schemeClr val="accent1">
                    <a:lumMod val="75000"/>
                  </a:schemeClr>
                </a:solidFill>
              </a:rPr>
              <a:t>Fc</a:t>
            </a:r>
            <a:r>
              <a:rPr lang="cs-CZ" dirty="0" smtClean="0">
                <a:solidFill>
                  <a:schemeClr val="accent1">
                    <a:lumMod val="75000"/>
                  </a:schemeClr>
                </a:solidFill>
              </a:rPr>
              <a:t> Paris </a:t>
            </a:r>
            <a:r>
              <a:rPr lang="cs-CZ" dirty="0" err="1" smtClean="0">
                <a:solidFill>
                  <a:schemeClr val="accent1">
                    <a:lumMod val="75000"/>
                  </a:schemeClr>
                </a:solidFill>
              </a:rPr>
              <a:t>Sant</a:t>
            </a:r>
            <a:r>
              <a:rPr lang="cs-CZ" dirty="0" smtClean="0">
                <a:solidFill>
                  <a:schemeClr val="accent1">
                    <a:lumMod val="75000"/>
                  </a:schemeClr>
                </a:solidFill>
              </a:rPr>
              <a:t> </a:t>
            </a:r>
            <a:r>
              <a:rPr lang="cs-CZ" dirty="0" err="1" smtClean="0">
                <a:solidFill>
                  <a:schemeClr val="accent1">
                    <a:lumMod val="75000"/>
                  </a:schemeClr>
                </a:solidFill>
              </a:rPr>
              <a:t>Germain</a:t>
            </a:r>
            <a:r>
              <a:rPr lang="cs-CZ" dirty="0" smtClean="0">
                <a:solidFill>
                  <a:schemeClr val="accent1">
                    <a:lumMod val="75000"/>
                  </a:schemeClr>
                </a:solidFill>
              </a:rPr>
              <a:t>, </a:t>
            </a:r>
            <a:r>
              <a:rPr lang="cs-CZ" dirty="0" err="1" smtClean="0">
                <a:solidFill>
                  <a:schemeClr val="accent1">
                    <a:lumMod val="75000"/>
                  </a:schemeClr>
                </a:solidFill>
              </a:rPr>
              <a:t>Fc</a:t>
            </a:r>
            <a:r>
              <a:rPr lang="cs-CZ" dirty="0" smtClean="0">
                <a:solidFill>
                  <a:schemeClr val="accent1">
                    <a:lumMod val="75000"/>
                  </a:schemeClr>
                </a:solidFill>
              </a:rPr>
              <a:t> </a:t>
            </a:r>
            <a:r>
              <a:rPr lang="cs-CZ" dirty="0" err="1" smtClean="0">
                <a:solidFill>
                  <a:schemeClr val="accent1">
                    <a:lumMod val="75000"/>
                  </a:schemeClr>
                </a:solidFill>
              </a:rPr>
              <a:t>Juventus</a:t>
            </a:r>
            <a:endParaRPr lang="cs-CZ" dirty="0">
              <a:solidFill>
                <a:schemeClr val="accent1">
                  <a:lumMod val="75000"/>
                </a:schemeClr>
              </a:solidFill>
            </a:endParaRPr>
          </a:p>
        </p:txBody>
      </p:sp>
    </p:spTree>
  </p:cSld>
  <p:clrMapOvr>
    <a:masterClrMapping/>
  </p:clrMapOvr>
  <p:transition advTm="34898"/>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3"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
                                        <p:tgtEl>
                                          <p:spTgt spid="3">
                                            <p:txEl>
                                              <p:pRg st="0" end="0"/>
                                            </p:txEl>
                                          </p:spTgt>
                                        </p:tgtEl>
                                      </p:cBhvr>
                                    </p:animEffect>
                                    <p:anim calcmode="lin" valueType="num">
                                      <p:cBhvr>
                                        <p:cTn id="14"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8" fill="hold">
                            <p:stCondLst>
                              <p:cond delay="2000"/>
                            </p:stCondLst>
                            <p:childTnLst>
                              <p:par>
                                <p:cTn id="19" presetID="43" presetClass="entr" presetSubtype="0"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
                                        <p:tgtEl>
                                          <p:spTgt spid="3">
                                            <p:txEl>
                                              <p:pRg st="2" end="2"/>
                                            </p:txEl>
                                          </p:spTgt>
                                        </p:tgtEl>
                                      </p:cBhvr>
                                    </p:animEffect>
                                    <p:anim calcmode="lin" valueType="num">
                                      <p:cBhvr>
                                        <p:cTn id="22" dur="4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4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24" dur="600" decel="50000" fill="hold">
                                          <p:stCondLst>
                                            <p:cond delay="4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5" dur="600" decel="50000" fill="hold">
                                          <p:stCondLst>
                                            <p:cond delay="4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chemeClr val="accent5">
                    <a:lumMod val="75000"/>
                  </a:schemeClr>
                </a:solidFill>
              </a:rPr>
              <a:t>Konec</a:t>
            </a:r>
            <a:endParaRPr lang="cs-CZ" dirty="0">
              <a:solidFill>
                <a:schemeClr val="accent5">
                  <a:lumMod val="75000"/>
                </a:schemeClr>
              </a:solidFill>
            </a:endParaRPr>
          </a:p>
        </p:txBody>
      </p:sp>
      <p:sp>
        <p:nvSpPr>
          <p:cNvPr id="3" name="Zástupný symbol pro obsah 2"/>
          <p:cNvSpPr>
            <a:spLocks noGrp="1"/>
          </p:cNvSpPr>
          <p:nvPr>
            <p:ph idx="1"/>
          </p:nvPr>
        </p:nvSpPr>
        <p:spPr/>
        <p:txBody>
          <a:bodyPr/>
          <a:lstStyle/>
          <a:p>
            <a:r>
              <a:rPr lang="cs-CZ" dirty="0" smtClean="0">
                <a:solidFill>
                  <a:schemeClr val="accent5">
                    <a:lumMod val="75000"/>
                  </a:schemeClr>
                </a:solidFill>
              </a:rPr>
              <a:t>Děkuji za shlédnutí mé prezentace na fotbal a doufám že se vám líbila přeji hezký den.. </a:t>
            </a:r>
            <a:r>
              <a:rPr lang="cs-CZ" dirty="0" smtClean="0">
                <a:solidFill>
                  <a:schemeClr val="accent5">
                    <a:lumMod val="75000"/>
                  </a:schemeClr>
                </a:solidFill>
                <a:sym typeface="Wingdings" pitchFamily="2" charset="2"/>
              </a:rPr>
              <a:t></a:t>
            </a:r>
            <a:endParaRPr lang="cs-CZ" dirty="0">
              <a:solidFill>
                <a:schemeClr val="accent5">
                  <a:lumMod val="75000"/>
                </a:schemeClr>
              </a:solidFill>
            </a:endParaRPr>
          </a:p>
        </p:txBody>
      </p:sp>
    </p:spTree>
  </p:cSld>
  <p:clrMapOvr>
    <a:masterClrMapping/>
  </p:clrMapOvr>
  <p:transition advTm="11077"/>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par>
                          <p:cTn id="10" fill="hold">
                            <p:stCondLst>
                              <p:cond delay="1400"/>
                            </p:stCondLst>
                            <p:childTnLst>
                              <p:par>
                                <p:cTn id="11" presetID="49" presetClass="entr" presetSubtype="0" decel="10000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306</Words>
  <Application>Microsoft Office PowerPoint</Application>
  <PresentationFormat>Předvádění na obrazovce (4:3)</PresentationFormat>
  <Paragraphs>42</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sady Office</vt:lpstr>
      <vt:lpstr> </vt:lpstr>
      <vt:lpstr>Snímek 2</vt:lpstr>
      <vt:lpstr>Fotbal je kolektivní sport!</vt:lpstr>
      <vt:lpstr>Nejznámější čeští hráči</vt:lpstr>
      <vt:lpstr>Čas hraní a tresty pro hráče</vt:lpstr>
      <vt:lpstr>Vznik fotbalu</vt:lpstr>
      <vt:lpstr>Nejznámější české a celosvětově proslulé kluby</vt:lpstr>
      <vt:lpstr>Konec</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Hajzlhnětka</dc:title>
  <dc:creator>Schroller</dc:creator>
  <cp:lastModifiedBy>Schroller</cp:lastModifiedBy>
  <cp:revision>10</cp:revision>
  <dcterms:created xsi:type="dcterms:W3CDTF">2015-02-11T09:50:53Z</dcterms:created>
  <dcterms:modified xsi:type="dcterms:W3CDTF">2015-02-25T09:58:03Z</dcterms:modified>
</cp:coreProperties>
</file>